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57" r:id="rId5"/>
    <p:sldId id="259" r:id="rId6"/>
    <p:sldId id="260" r:id="rId7"/>
    <p:sldId id="261" r:id="rId8"/>
    <p:sldId id="262" r:id="rId9"/>
    <p:sldId id="265" r:id="rId10"/>
    <p:sldId id="263" r:id="rId11"/>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1B5"/>
    <a:srgbClr val="2971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0"/>
        <p:guide pos="2933"/>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7BD3"/>
            </a:gs>
            <a:gs pos="100000">
              <a:srgbClr val="034373">
                <a:alpha val="25999"/>
              </a:srgbClr>
            </a:gs>
          </a:gsLst>
          <a:lin ang="5400000"/>
          <a:tileRect/>
        </a:gra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7BD3"/>
            </a:gs>
            <a:gs pos="100000">
              <a:srgbClr val="034373">
                <a:alpha val="25999"/>
              </a:srgbClr>
            </a:gs>
          </a:gsLst>
          <a:lin ang="5400000"/>
          <a:tileRect/>
        </a:gradFill>
        <a:effectLst/>
      </p:bgPr>
    </p:bg>
    <p:spTree>
      <p:nvGrpSpPr>
        <p:cNvPr id="1" name=""/>
        <p:cNvGrpSpPr/>
        <p:nvPr/>
      </p:nvGrpSpPr>
      <p:grpSpPr/>
      <p:sp>
        <p:nvSpPr>
          <p:cNvPr id="2050" name="标题 1025"/>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2051" name="文本占位符 1026"/>
          <p:cNvSpPr>
            <a:spLocks noGrp="1"/>
          </p:cNvSpPr>
          <p:nvPr>
            <p:ph type="body"/>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7BD3">
                <a:alpha val="100000"/>
              </a:srgbClr>
            </a:gs>
            <a:gs pos="100000">
              <a:srgbClr val="034373">
                <a:alpha val="25999"/>
              </a:srgbClr>
            </a:gs>
          </a:gsLst>
          <a:lin ang="5400000"/>
          <a:tileRect/>
        </a:gradFill>
        <a:effectLst/>
      </p:bgPr>
    </p:bg>
    <p:spTree>
      <p:nvGrpSpPr>
        <p:cNvPr id="1" name=""/>
        <p:cNvGrpSpPr/>
        <p:nvPr/>
      </p:nvGrpSpPr>
      <p:grpSpPr/>
      <p:sp>
        <p:nvSpPr>
          <p:cNvPr id="3" name="圆角矩形 2"/>
          <p:cNvSpPr/>
          <p:nvPr/>
        </p:nvSpPr>
        <p:spPr>
          <a:xfrm>
            <a:off x="647700" y="1268730"/>
            <a:ext cx="7849235" cy="4320540"/>
          </a:xfrm>
          <a:prstGeom prst="roundRect">
            <a:avLst/>
          </a:prstGeom>
          <a:solidFill>
            <a:schemeClr val="accent3">
              <a:lumMod val="95000"/>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74" name="标题 3073"/>
          <p:cNvSpPr>
            <a:spLocks noGrp="1"/>
          </p:cNvSpPr>
          <p:nvPr>
            <p:ph type="ctrTitle"/>
          </p:nvPr>
        </p:nvSpPr>
        <p:spPr>
          <a:xfrm>
            <a:off x="685800" y="1485900"/>
            <a:ext cx="7772400" cy="4011613"/>
          </a:xfrm>
        </p:spPr>
        <p:txBody>
          <a:bodyPr anchor="ctr"/>
          <a:p>
            <a:pPr defTabSz="914400">
              <a:buClrTx/>
              <a:buSzTx/>
              <a:buFontTx/>
            </a:pPr>
            <a:r>
              <a:rPr lang="zh-CN" altLang="zh-CN" sz="4400" b="1" kern="1200" baseline="0">
                <a:solidFill>
                  <a:srgbClr val="002060"/>
                </a:solidFill>
                <a:effectLst>
                  <a:outerShdw blurRad="38100" dist="19050" dir="2700000" algn="tl" rotWithShape="0">
                    <a:schemeClr val="dk1">
                      <a:alpha val="40000"/>
                    </a:schemeClr>
                  </a:outerShdw>
                </a:effectLst>
                <a:latin typeface="+mj-lt"/>
                <a:ea typeface="+mj-ea"/>
                <a:cs typeface="+mj-cs"/>
              </a:rPr>
              <a:t>长治市人力资源和社会保障局</a:t>
            </a:r>
            <a:br>
              <a:rPr lang="zh-CN" altLang="zh-CN" sz="4400" b="1" kern="1200" baseline="0">
                <a:solidFill>
                  <a:srgbClr val="002060"/>
                </a:solidFill>
                <a:effectLst>
                  <a:outerShdw blurRad="38100" dist="19050" dir="2700000" algn="tl" rotWithShape="0">
                    <a:schemeClr val="dk1">
                      <a:alpha val="40000"/>
                    </a:schemeClr>
                  </a:outerShdw>
                </a:effectLst>
                <a:latin typeface="+mj-lt"/>
                <a:ea typeface="+mj-ea"/>
                <a:cs typeface="+mj-cs"/>
              </a:rPr>
            </a:br>
            <a:br>
              <a:rPr lang="zh-CN" altLang="zh-CN" sz="1200" b="1" kern="1200" baseline="0">
                <a:solidFill>
                  <a:srgbClr val="002060"/>
                </a:solidFill>
                <a:effectLst>
                  <a:outerShdw blurRad="38100" dist="19050" dir="2700000" algn="tl" rotWithShape="0">
                    <a:schemeClr val="dk1">
                      <a:alpha val="40000"/>
                    </a:schemeClr>
                  </a:outerShdw>
                </a:effectLst>
                <a:latin typeface="+mj-lt"/>
                <a:ea typeface="+mj-ea"/>
                <a:cs typeface="+mj-cs"/>
              </a:rPr>
            </a:br>
            <a:r>
              <a:rPr lang="zh-CN" altLang="zh-CN" sz="3200" b="1" baseline="0">
                <a:solidFill>
                  <a:srgbClr val="002060"/>
                </a:solidFill>
                <a:effectLst>
                  <a:outerShdw blurRad="38100" dist="19050" dir="2700000" algn="tl" rotWithShape="0">
                    <a:schemeClr val="dk1">
                      <a:alpha val="40000"/>
                    </a:schemeClr>
                  </a:outerShdw>
                </a:effectLst>
                <a:uFillTx/>
                <a:latin typeface="+mj-lt"/>
                <a:ea typeface="+mj-ea"/>
                <a:cs typeface="+mj-cs"/>
              </a:rPr>
              <a:t>《关于落实失业保险稳岗返还政策支持疫情防控工作的实施方案》政策解读</a:t>
            </a:r>
            <a:endParaRPr lang="zh-CN" altLang="zh-CN" sz="3200" b="1" baseline="0">
              <a:solidFill>
                <a:srgbClr val="002060"/>
              </a:solidFill>
              <a:effectLst>
                <a:outerShdw blurRad="38100" dist="19050" dir="2700000" algn="tl" rotWithShape="0">
                  <a:schemeClr val="dk1">
                    <a:alpha val="40000"/>
                  </a:schemeClr>
                </a:outerShdw>
              </a:effectLst>
              <a:uFillTx/>
              <a:latin typeface="+mj-lt"/>
              <a:ea typeface="+mj-ea"/>
              <a:cs typeface="+mj-cs"/>
            </a:endParaRPr>
          </a:p>
        </p:txBody>
      </p:sp>
    </p:spTree>
  </p:cSld>
  <p:clrMapOvr>
    <a:masterClrMapping/>
  </p:clrMapOvr>
  <p:timing>
    <p:tnLst>
      <p:par>
        <p:cTn id="1" dur="indefinite" restart="never" nodeType="tmRoot"/>
      </p:par>
    </p:tnLst>
    <p:bldLst>
      <p:bldP spid="307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对角圆角矩形 4"/>
          <p:cNvSpPr/>
          <p:nvPr/>
        </p:nvSpPr>
        <p:spPr>
          <a:xfrm>
            <a:off x="575310" y="1682115"/>
            <a:ext cx="7993380" cy="4123690"/>
          </a:xfrm>
          <a:prstGeom prst="round2DiagRect">
            <a:avLst/>
          </a:prstGeom>
          <a:gradFill>
            <a:gsLst>
              <a:gs pos="0">
                <a:schemeClr val="accent5">
                  <a:satMod val="103000"/>
                  <a:lumMod val="102000"/>
                  <a:tint val="94000"/>
                  <a:alpha val="100000"/>
                </a:schemeClr>
              </a:gs>
              <a:gs pos="50000">
                <a:schemeClr val="accent5">
                  <a:satMod val="110000"/>
                  <a:lumMod val="100000"/>
                  <a:shade val="100000"/>
                </a:schemeClr>
              </a:gs>
              <a:gs pos="100000">
                <a:schemeClr val="accent5">
                  <a:lumMod val="99000"/>
                  <a:satMod val="120000"/>
                  <a:shade val="78000"/>
                </a:schemeClr>
              </a:gs>
            </a:gsLst>
          </a:gradFill>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2" name="文本框 1"/>
          <p:cNvSpPr txBox="1"/>
          <p:nvPr/>
        </p:nvSpPr>
        <p:spPr>
          <a:xfrm>
            <a:off x="644525" y="1025525"/>
            <a:ext cx="8024813" cy="460375"/>
          </a:xfrm>
          <a:prstGeom prst="rect">
            <a:avLst/>
          </a:prstGeom>
          <a:noFill/>
          <a:ln w="9525">
            <a:noFill/>
          </a:ln>
        </p:spPr>
        <p:txBody>
          <a:bodyPr wrap="square" anchor="t">
            <a:spAutoFit/>
          </a:bodyPr>
          <a:p>
            <a:r>
              <a:rPr lang="zh-CN" altLang="en-US" sz="2400" b="1">
                <a:solidFill>
                  <a:srgbClr val="FFC0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一、出台背景</a:t>
            </a:r>
            <a:r>
              <a:rPr lang="zh-CN" altLang="en-US" b="1">
                <a:solidFill>
                  <a:srgbClr val="FFC000"/>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rPr>
              <a:t> </a:t>
            </a:r>
            <a:endParaRPr lang="zh-CN" altLang="en-US" b="1">
              <a:solidFill>
                <a:srgbClr val="FFC000"/>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endParaRPr>
          </a:p>
        </p:txBody>
      </p:sp>
      <p:sp>
        <p:nvSpPr>
          <p:cNvPr id="3" name="文本框 2"/>
          <p:cNvSpPr txBox="1"/>
          <p:nvPr/>
        </p:nvSpPr>
        <p:spPr>
          <a:xfrm>
            <a:off x="852488" y="1681798"/>
            <a:ext cx="7608887" cy="3415030"/>
          </a:xfrm>
          <a:prstGeom prst="rect">
            <a:avLst/>
          </a:prstGeom>
          <a:noFill/>
          <a:ln w="9525">
            <a:noFill/>
          </a:ln>
        </p:spPr>
        <p:txBody>
          <a:bodyPr wrap="square" anchor="t">
            <a:spAutoFit/>
          </a:bodyPr>
          <a:p>
            <a:pPr>
              <a:lnSpc>
                <a:spcPct val="200000"/>
              </a:lnSpc>
            </a:pPr>
            <a:r>
              <a:rPr lang="en-US" altLang="zh-CN">
                <a:latin typeface="Arial" panose="020B0604020202020204" pitchFamily="34" charset="0"/>
                <a:ea typeface="宋体" panose="02010600030101010101" pitchFamily="2" charset="-122"/>
              </a:rPr>
              <a:t>       </a:t>
            </a:r>
            <a:r>
              <a:rPr lang="zh-CN" altLang="en-US">
                <a:solidFill>
                  <a:srgbClr val="002060"/>
                </a:solidFill>
                <a:latin typeface="Arial" panose="020B0604020202020204" pitchFamily="34" charset="0"/>
                <a:ea typeface="宋体" panose="02010600030101010101" pitchFamily="2" charset="-122"/>
              </a:rPr>
              <a:t>为贯彻落实国家和省关于加强新型冠状病毒感染肺炎疫情防控工作的决策部署，扎实做好“六稳”工作，全面落实“六保”任务，充分发挥疫情期间失业保险稳岗返还政策效应，助力企业复工复产，稳就业、稳岗位、保民生。根据《关于统筹推进疫情防控和稳就业工作的通知》（晋政发电〔2020〕5号）精神，结合我市实际，制定了</a:t>
            </a:r>
            <a:r>
              <a:rPr lang="zh-CN" altLang="en-US" sz="1800">
                <a:solidFill>
                  <a:srgbClr val="002060"/>
                </a:solidFill>
                <a:sym typeface="+mn-ea"/>
              </a:rPr>
              <a:t>《关于落实失业保险稳岗返还政策支持疫情防控工作的实施方案》（长人社发〔2020〕5</a:t>
            </a:r>
            <a:r>
              <a:rPr lang="en-US" altLang="zh-CN" sz="1800">
                <a:solidFill>
                  <a:srgbClr val="002060"/>
                </a:solidFill>
                <a:sym typeface="+mn-ea"/>
              </a:rPr>
              <a:t>9</a:t>
            </a:r>
            <a:r>
              <a:rPr lang="zh-CN" altLang="en-US" sz="1800">
                <a:solidFill>
                  <a:srgbClr val="002060"/>
                </a:solidFill>
                <a:sym typeface="+mn-ea"/>
              </a:rPr>
              <a:t>号</a:t>
            </a:r>
            <a:r>
              <a:rPr lang="zh-CN" altLang="en-US" sz="1800">
                <a:solidFill>
                  <a:srgbClr val="002060"/>
                </a:solidFill>
                <a:sym typeface="+mn-ea"/>
              </a:rPr>
              <a:t>）</a:t>
            </a:r>
            <a:endParaRPr lang="zh-CN" altLang="en-US" sz="1800">
              <a:solidFill>
                <a:srgbClr val="00206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对角圆角矩形 4"/>
          <p:cNvSpPr/>
          <p:nvPr/>
        </p:nvSpPr>
        <p:spPr>
          <a:xfrm>
            <a:off x="575310" y="1682115"/>
            <a:ext cx="7993380" cy="4123690"/>
          </a:xfrm>
          <a:prstGeom prst="round2DiagRect">
            <a:avLst/>
          </a:prstGeom>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2" name="文本框 1"/>
          <p:cNvSpPr txBox="1"/>
          <p:nvPr/>
        </p:nvSpPr>
        <p:spPr>
          <a:xfrm>
            <a:off x="1206500" y="971550"/>
            <a:ext cx="7181850" cy="460375"/>
          </a:xfrm>
          <a:prstGeom prst="rect">
            <a:avLst/>
          </a:prstGeom>
          <a:noFill/>
          <a:ln w="9525">
            <a:noFill/>
          </a:ln>
        </p:spPr>
        <p:txBody>
          <a:bodyPr wrap="square" anchor="t">
            <a:spAutoFit/>
          </a:bodyPr>
          <a:p>
            <a:r>
              <a:rPr lang="zh-CN" altLang="en-US" sz="2400" b="1">
                <a:solidFill>
                  <a:srgbClr val="FFC000"/>
                </a:solidFill>
                <a:latin typeface="Arial" panose="020B0604020202020204" pitchFamily="34" charset="0"/>
                <a:ea typeface="宋体" panose="02010600030101010101" pitchFamily="2" charset="-122"/>
              </a:rPr>
              <a:t>二、主要内容</a:t>
            </a:r>
            <a:endParaRPr lang="zh-CN" altLang="en-US" sz="2400" b="1">
              <a:solidFill>
                <a:srgbClr val="FFC000"/>
              </a:solidFill>
              <a:latin typeface="Arial" panose="020B0604020202020204" pitchFamily="34" charset="0"/>
              <a:ea typeface="宋体" panose="02010600030101010101" pitchFamily="2" charset="-122"/>
            </a:endParaRPr>
          </a:p>
        </p:txBody>
      </p:sp>
      <p:sp>
        <p:nvSpPr>
          <p:cNvPr id="3" name="文本框 2"/>
          <p:cNvSpPr txBox="1"/>
          <p:nvPr/>
        </p:nvSpPr>
        <p:spPr>
          <a:xfrm>
            <a:off x="828675" y="1643063"/>
            <a:ext cx="7559675" cy="3784600"/>
          </a:xfrm>
          <a:prstGeom prst="rect">
            <a:avLst/>
          </a:prstGeom>
          <a:noFill/>
          <a:ln w="9525">
            <a:noFill/>
          </a:ln>
        </p:spPr>
        <p:txBody>
          <a:bodyPr wrap="square" anchor="t">
            <a:spAutoFit/>
          </a:bodyPr>
          <a:p>
            <a:pPr>
              <a:lnSpc>
                <a:spcPct val="200000"/>
              </a:lnSpc>
            </a:pPr>
            <a:r>
              <a:rPr lang="en-US" altLang="zh-CN">
                <a:latin typeface="Arial" panose="020B0604020202020204" pitchFamily="34" charset="0"/>
                <a:ea typeface="宋体" panose="02010600030101010101" pitchFamily="2" charset="-122"/>
              </a:rPr>
              <a:t>      </a:t>
            </a:r>
            <a:r>
              <a:rPr lang="zh-CN" altLang="en-US" sz="2000">
                <a:solidFill>
                  <a:srgbClr val="002060"/>
                </a:solidFill>
                <a:latin typeface="Arial" panose="020B0604020202020204" pitchFamily="34" charset="0"/>
                <a:ea typeface="宋体" panose="02010600030101010101" pitchFamily="2" charset="-122"/>
              </a:rPr>
              <a:t>《实施方案》从延长困难企业稳岗返还政策实施期限、扩大中小微企业稳岗返还政策受益面、精准落实困难企业稳岗返还政策、加速推进网上经办提出具体实施意见，同时提出稳岗返还是落实全市稳就业决策部署的重要举措，也是疫情防控特殊时期发挥失业保险援企稳岗功能作用的实际行动。各县区要高度重视，切实加强组织领导，加快推进政策落地见效。 </a:t>
            </a:r>
            <a:endParaRPr lang="zh-CN" altLang="en-US" sz="2000">
              <a:solidFill>
                <a:srgbClr val="00206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对角圆角矩形 3"/>
          <p:cNvSpPr/>
          <p:nvPr/>
        </p:nvSpPr>
        <p:spPr>
          <a:xfrm>
            <a:off x="575310" y="1977390"/>
            <a:ext cx="7993380" cy="4312285"/>
          </a:xfrm>
          <a:prstGeom prst="round2DiagRect">
            <a:avLst/>
          </a:prstGeom>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2" name="文本框 1"/>
          <p:cNvSpPr txBox="1"/>
          <p:nvPr/>
        </p:nvSpPr>
        <p:spPr>
          <a:xfrm>
            <a:off x="471805" y="808673"/>
            <a:ext cx="7239000" cy="460375"/>
          </a:xfrm>
          <a:prstGeom prst="rect">
            <a:avLst/>
          </a:prstGeom>
          <a:noFill/>
          <a:ln w="9525">
            <a:noFill/>
          </a:ln>
        </p:spPr>
        <p:txBody>
          <a:bodyPr wrap="square" anchor="t">
            <a:spAutoFit/>
          </a:bodyPr>
          <a:p>
            <a:r>
              <a:rPr lang="zh-CN" altLang="en-US" sz="2400" b="1">
                <a:solidFill>
                  <a:srgbClr val="FFC000"/>
                </a:solidFill>
                <a:latin typeface="Arial" panose="020B0604020202020204" pitchFamily="34" charset="0"/>
                <a:ea typeface="宋体" panose="02010600030101010101" pitchFamily="2" charset="-122"/>
              </a:rPr>
              <a:t>三、政策重点</a:t>
            </a:r>
            <a:r>
              <a:rPr lang="zh-CN" altLang="en-US" sz="2400" b="1">
                <a:latin typeface="Arial" panose="020B0604020202020204" pitchFamily="34" charset="0"/>
                <a:ea typeface="宋体" panose="02010600030101010101" pitchFamily="2" charset="-122"/>
              </a:rPr>
              <a:t> </a:t>
            </a:r>
            <a:endParaRPr lang="zh-CN" altLang="en-US" sz="2400" b="1">
              <a:latin typeface="Arial" panose="020B0604020202020204" pitchFamily="34" charset="0"/>
              <a:ea typeface="宋体" panose="02010600030101010101" pitchFamily="2" charset="-122"/>
            </a:endParaRPr>
          </a:p>
        </p:txBody>
      </p:sp>
      <p:sp>
        <p:nvSpPr>
          <p:cNvPr id="3" name="文本框 2"/>
          <p:cNvSpPr txBox="1"/>
          <p:nvPr/>
        </p:nvSpPr>
        <p:spPr>
          <a:xfrm>
            <a:off x="628650" y="1471613"/>
            <a:ext cx="7632700" cy="506730"/>
          </a:xfrm>
          <a:prstGeom prst="rect">
            <a:avLst/>
          </a:prstGeom>
          <a:noFill/>
          <a:ln w="9525">
            <a:noFill/>
          </a:ln>
        </p:spPr>
        <p:txBody>
          <a:bodyPr wrap="square" anchor="t">
            <a:spAutoFit/>
          </a:bodyPr>
          <a:p>
            <a:pPr>
              <a:lnSpc>
                <a:spcPct val="150000"/>
              </a:lnSpc>
            </a:pPr>
            <a:r>
              <a:rPr lang="zh-CN" altLang="en-US" b="1">
                <a:latin typeface="Arial" panose="020B0604020202020204" pitchFamily="34" charset="0"/>
                <a:ea typeface="宋体" panose="02010600030101010101" pitchFamily="2" charset="-122"/>
              </a:rPr>
              <a:t>（一）延长困难企业稳岗返还政策实施期限。</a:t>
            </a:r>
            <a:endParaRPr lang="zh-CN" altLang="en-US">
              <a:latin typeface="Arial" panose="020B0604020202020204" pitchFamily="34" charset="0"/>
              <a:ea typeface="宋体" panose="02010600030101010101" pitchFamily="2" charset="-122"/>
            </a:endParaRPr>
          </a:p>
        </p:txBody>
      </p:sp>
      <p:sp>
        <p:nvSpPr>
          <p:cNvPr id="5" name="文本框 4"/>
          <p:cNvSpPr txBox="1"/>
          <p:nvPr/>
        </p:nvSpPr>
        <p:spPr>
          <a:xfrm>
            <a:off x="742950" y="2033588"/>
            <a:ext cx="7658100" cy="1753235"/>
          </a:xfrm>
          <a:prstGeom prst="rect">
            <a:avLst/>
          </a:prstGeom>
          <a:noFill/>
          <a:ln w="9525">
            <a:noFill/>
          </a:ln>
        </p:spPr>
        <p:txBody>
          <a:bodyPr wrap="square" anchor="t">
            <a:spAutoFit/>
          </a:bodyPr>
          <a:p>
            <a:pPr>
              <a:lnSpc>
                <a:spcPct val="150000"/>
              </a:lnSpc>
            </a:pPr>
            <a:r>
              <a:rPr lang="en-US" altLang="zh-CN">
                <a:latin typeface="Arial" panose="020B0604020202020204" pitchFamily="34" charset="0"/>
                <a:ea typeface="宋体" panose="02010600030101010101" pitchFamily="2" charset="-122"/>
              </a:rPr>
              <a:t>     </a:t>
            </a:r>
            <a:r>
              <a:rPr lang="zh-CN" altLang="en-US">
                <a:solidFill>
                  <a:srgbClr val="002060"/>
                </a:solidFill>
                <a:latin typeface="Arial" panose="020B0604020202020204" pitchFamily="34" charset="0"/>
                <a:ea typeface="宋体" panose="02010600030101010101" pitchFamily="2" charset="-122"/>
              </a:rPr>
              <a:t>按照《关于落实失业保险稳岗返还政策支持疫情防控工作的通知》（晋人社厅发[2020]13号）要求，对暂时性生产经营困难且恢复有望企业的应急稳岗返还政策执行期限延长至2020年12月31日。</a:t>
            </a:r>
            <a:endParaRPr lang="zh-CN" altLang="en-US">
              <a:solidFill>
                <a:srgbClr val="002060"/>
              </a:solidFill>
              <a:latin typeface="Arial" panose="020B0604020202020204" pitchFamily="34" charset="0"/>
              <a:ea typeface="宋体" panose="02010600030101010101" pitchFamily="2" charset="-122"/>
            </a:endParaRPr>
          </a:p>
          <a:p>
            <a:pPr>
              <a:lnSpc>
                <a:spcPct val="150000"/>
              </a:lnSpc>
            </a:pPr>
            <a:endParaRPr lang="zh-CN" altLang="en-US">
              <a:solidFill>
                <a:srgbClr val="00206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对角圆角矩形 3"/>
          <p:cNvSpPr/>
          <p:nvPr/>
        </p:nvSpPr>
        <p:spPr>
          <a:xfrm>
            <a:off x="575310" y="1829435"/>
            <a:ext cx="7993380" cy="4436745"/>
          </a:xfrm>
          <a:prstGeom prst="round2DiagRect">
            <a:avLst/>
          </a:prstGeom>
          <a:gradFill>
            <a:gsLst>
              <a:gs pos="0">
                <a:schemeClr val="accent5">
                  <a:satMod val="103000"/>
                  <a:lumMod val="102000"/>
                  <a:tint val="94000"/>
                  <a:alpha val="78000"/>
                </a:schemeClr>
              </a:gs>
              <a:gs pos="50000">
                <a:schemeClr val="accent5">
                  <a:satMod val="110000"/>
                  <a:lumMod val="100000"/>
                  <a:shade val="100000"/>
                </a:schemeClr>
              </a:gs>
              <a:gs pos="100000">
                <a:schemeClr val="accent5">
                  <a:lumMod val="99000"/>
                  <a:satMod val="120000"/>
                  <a:shade val="78000"/>
                </a:schemeClr>
              </a:gs>
            </a:gsLst>
          </a:gradFill>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2" name="文本框 1"/>
          <p:cNvSpPr txBox="1"/>
          <p:nvPr/>
        </p:nvSpPr>
        <p:spPr>
          <a:xfrm>
            <a:off x="223838" y="1241425"/>
            <a:ext cx="7405687" cy="922020"/>
          </a:xfrm>
          <a:prstGeom prst="rect">
            <a:avLst/>
          </a:prstGeom>
          <a:noFill/>
          <a:ln w="9525">
            <a:noFill/>
          </a:ln>
        </p:spPr>
        <p:txBody>
          <a:bodyPr wrap="square" anchor="t">
            <a:spAutoFit/>
          </a:bodyPr>
          <a:p>
            <a:pPr>
              <a:lnSpc>
                <a:spcPct val="150000"/>
              </a:lnSpc>
            </a:pPr>
            <a:r>
              <a:rPr lang="en-US" altLang="zh-CN" b="1">
                <a:latin typeface="Arial" panose="020B0604020202020204" pitchFamily="34" charset="0"/>
                <a:ea typeface="宋体" panose="02010600030101010101" pitchFamily="2" charset="-122"/>
              </a:rPr>
              <a:t>     </a:t>
            </a:r>
            <a:r>
              <a:rPr lang="zh-CN" altLang="en-US" b="1">
                <a:solidFill>
                  <a:srgbClr val="FFC000"/>
                </a:solidFill>
                <a:latin typeface="Arial" panose="020B0604020202020204" pitchFamily="34" charset="0"/>
                <a:ea typeface="宋体" panose="02010600030101010101" pitchFamily="2" charset="-122"/>
              </a:rPr>
              <a:t>（二）扩大中小微企业稳岗返还政策受益面。</a:t>
            </a:r>
            <a:endParaRPr lang="zh-CN" altLang="en-US" b="1">
              <a:solidFill>
                <a:srgbClr val="FFC000"/>
              </a:solidFill>
              <a:latin typeface="Arial" panose="020B0604020202020204" pitchFamily="34" charset="0"/>
              <a:ea typeface="宋体" panose="02010600030101010101" pitchFamily="2" charset="-122"/>
            </a:endParaRPr>
          </a:p>
          <a:p>
            <a:pPr>
              <a:lnSpc>
                <a:spcPct val="150000"/>
              </a:lnSpc>
            </a:pPr>
            <a:endParaRPr lang="zh-CN" altLang="en-US" b="1">
              <a:solidFill>
                <a:srgbClr val="FFC000"/>
              </a:solidFill>
              <a:latin typeface="Arial" panose="020B0604020202020204" pitchFamily="34" charset="0"/>
              <a:ea typeface="宋体" panose="02010600030101010101" pitchFamily="2" charset="-122"/>
            </a:endParaRPr>
          </a:p>
        </p:txBody>
      </p:sp>
      <p:sp>
        <p:nvSpPr>
          <p:cNvPr id="3" name="文本框 2"/>
          <p:cNvSpPr txBox="1"/>
          <p:nvPr/>
        </p:nvSpPr>
        <p:spPr>
          <a:xfrm>
            <a:off x="484188" y="625475"/>
            <a:ext cx="7237412" cy="460375"/>
          </a:xfrm>
          <a:prstGeom prst="rect">
            <a:avLst/>
          </a:prstGeom>
          <a:noFill/>
          <a:ln w="9525">
            <a:noFill/>
          </a:ln>
        </p:spPr>
        <p:txBody>
          <a:bodyPr wrap="square" anchor="t">
            <a:spAutoFit/>
          </a:bodyPr>
          <a:p>
            <a:r>
              <a:rPr lang="zh-CN" altLang="en-US" sz="2400">
                <a:solidFill>
                  <a:srgbClr val="FFC000"/>
                </a:solidFill>
                <a:latin typeface="Arial" panose="020B0604020202020204" pitchFamily="34" charset="0"/>
                <a:ea typeface="宋体" panose="02010600030101010101" pitchFamily="2" charset="-122"/>
              </a:rPr>
              <a:t>三</a:t>
            </a:r>
            <a:r>
              <a:rPr lang="zh-CN" altLang="en-US" sz="2400" b="1">
                <a:solidFill>
                  <a:srgbClr val="FFC000"/>
                </a:solidFill>
                <a:latin typeface="Arial" panose="020B0604020202020204" pitchFamily="34" charset="0"/>
                <a:ea typeface="宋体" panose="02010600030101010101" pitchFamily="2" charset="-122"/>
              </a:rPr>
              <a:t>、政策重点</a:t>
            </a:r>
            <a:r>
              <a:rPr lang="zh-CN" altLang="en-US" sz="2400" b="1">
                <a:latin typeface="Arial" panose="020B0604020202020204" pitchFamily="34" charset="0"/>
                <a:ea typeface="宋体" panose="02010600030101010101" pitchFamily="2" charset="-122"/>
              </a:rPr>
              <a:t> </a:t>
            </a:r>
            <a:endParaRPr lang="zh-CN" altLang="en-US" sz="2400" b="1">
              <a:latin typeface="Arial" panose="020B0604020202020204" pitchFamily="34" charset="0"/>
              <a:ea typeface="宋体" panose="02010600030101010101" pitchFamily="2" charset="-122"/>
            </a:endParaRPr>
          </a:p>
        </p:txBody>
      </p:sp>
      <p:sp>
        <p:nvSpPr>
          <p:cNvPr id="5" name="文本框 4"/>
          <p:cNvSpPr txBox="1"/>
          <p:nvPr/>
        </p:nvSpPr>
        <p:spPr>
          <a:xfrm>
            <a:off x="727075" y="1898650"/>
            <a:ext cx="7899400" cy="1753235"/>
          </a:xfrm>
          <a:prstGeom prst="rect">
            <a:avLst/>
          </a:prstGeom>
          <a:noFill/>
          <a:ln w="9525">
            <a:noFill/>
          </a:ln>
        </p:spPr>
        <p:txBody>
          <a:bodyPr wrap="square" anchor="t">
            <a:spAutoFit/>
          </a:bodyPr>
          <a:p>
            <a:pPr>
              <a:lnSpc>
                <a:spcPct val="150000"/>
              </a:lnSpc>
            </a:pPr>
            <a:r>
              <a:rPr lang="en-US" altLang="zh-CN">
                <a:latin typeface="Arial" panose="020B0604020202020204" pitchFamily="34" charset="0"/>
                <a:ea typeface="宋体" panose="02010600030101010101" pitchFamily="2" charset="-122"/>
              </a:rPr>
              <a:t>      </a:t>
            </a:r>
            <a:r>
              <a:rPr lang="zh-CN" altLang="en-US">
                <a:solidFill>
                  <a:srgbClr val="002060"/>
                </a:solidFill>
                <a:latin typeface="Arial" panose="020B0604020202020204" pitchFamily="34" charset="0"/>
                <a:ea typeface="宋体" panose="02010600030101010101" pitchFamily="2" charset="-122"/>
              </a:rPr>
              <a:t>放宽裁员率标准。疫情防控期间，中小微参保企业裁员率不高于上年度全国城镇调查失业率控制目标5.5%，30人（含）以下参保企业裁员率不超过参保职工总数20%的，可以申请稳岗返还。返还标准为企业及其职工上年度缴纳失业保险费的100%。</a:t>
            </a:r>
            <a:endParaRPr lang="zh-CN" altLang="en-US">
              <a:solidFill>
                <a:srgbClr val="002060"/>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对角圆角矩形 4"/>
          <p:cNvSpPr/>
          <p:nvPr/>
        </p:nvSpPr>
        <p:spPr>
          <a:xfrm>
            <a:off x="575310" y="2149475"/>
            <a:ext cx="7993380" cy="3286760"/>
          </a:xfrm>
          <a:prstGeom prst="round2DiagRect">
            <a:avLst/>
          </a:prstGeom>
          <a:gradFill>
            <a:gsLst>
              <a:gs pos="0">
                <a:schemeClr val="accent5">
                  <a:satMod val="103000"/>
                  <a:lumMod val="102000"/>
                  <a:tint val="94000"/>
                  <a:alpha val="84000"/>
                </a:schemeClr>
              </a:gs>
              <a:gs pos="50000">
                <a:schemeClr val="accent5">
                  <a:satMod val="110000"/>
                  <a:lumMod val="100000"/>
                  <a:shade val="100000"/>
                </a:schemeClr>
              </a:gs>
              <a:gs pos="100000">
                <a:schemeClr val="accent5">
                  <a:lumMod val="99000"/>
                  <a:satMod val="120000"/>
                  <a:shade val="78000"/>
                </a:schemeClr>
              </a:gs>
            </a:gsLst>
          </a:gradFill>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3" name="文本框 2"/>
          <p:cNvSpPr txBox="1"/>
          <p:nvPr/>
        </p:nvSpPr>
        <p:spPr>
          <a:xfrm>
            <a:off x="476250" y="1042988"/>
            <a:ext cx="7239000" cy="460375"/>
          </a:xfrm>
          <a:prstGeom prst="rect">
            <a:avLst/>
          </a:prstGeom>
          <a:noFill/>
          <a:ln w="9525">
            <a:noFill/>
          </a:ln>
        </p:spPr>
        <p:txBody>
          <a:bodyPr wrap="square" anchor="t">
            <a:spAutoFit/>
          </a:bodyPr>
          <a:p>
            <a:r>
              <a:rPr lang="zh-CN" altLang="en-US" sz="2400">
                <a:solidFill>
                  <a:srgbClr val="FFC000"/>
                </a:solidFill>
                <a:latin typeface="Arial" panose="020B0604020202020204" pitchFamily="34" charset="0"/>
                <a:ea typeface="宋体" panose="02010600030101010101" pitchFamily="2" charset="-122"/>
              </a:rPr>
              <a:t>三</a:t>
            </a:r>
            <a:r>
              <a:rPr lang="zh-CN" altLang="en-US" sz="2400" b="1">
                <a:solidFill>
                  <a:srgbClr val="FFC000"/>
                </a:solidFill>
                <a:latin typeface="Arial" panose="020B0604020202020204" pitchFamily="34" charset="0"/>
                <a:ea typeface="宋体" panose="02010600030101010101" pitchFamily="2" charset="-122"/>
              </a:rPr>
              <a:t>、政策重点</a:t>
            </a:r>
            <a:r>
              <a:rPr lang="zh-CN" altLang="en-US" sz="2400" b="1">
                <a:latin typeface="Arial" panose="020B0604020202020204" pitchFamily="34" charset="0"/>
                <a:ea typeface="宋体" panose="02010600030101010101" pitchFamily="2" charset="-122"/>
              </a:rPr>
              <a:t> </a:t>
            </a:r>
            <a:endParaRPr lang="zh-CN" altLang="en-US" sz="2400" b="1">
              <a:latin typeface="Arial" panose="020B0604020202020204" pitchFamily="34" charset="0"/>
              <a:ea typeface="宋体" panose="02010600030101010101" pitchFamily="2" charset="-122"/>
            </a:endParaRPr>
          </a:p>
        </p:txBody>
      </p:sp>
      <p:sp>
        <p:nvSpPr>
          <p:cNvPr id="2" name="文本框 1"/>
          <p:cNvSpPr txBox="1"/>
          <p:nvPr/>
        </p:nvSpPr>
        <p:spPr>
          <a:xfrm>
            <a:off x="549275" y="1503363"/>
            <a:ext cx="7569200" cy="645160"/>
          </a:xfrm>
          <a:prstGeom prst="rect">
            <a:avLst/>
          </a:prstGeom>
          <a:noFill/>
          <a:ln w="9525">
            <a:noFill/>
          </a:ln>
        </p:spPr>
        <p:txBody>
          <a:bodyPr wrap="square" anchor="t">
            <a:spAutoFit/>
          </a:bodyPr>
          <a:p>
            <a:pPr>
              <a:lnSpc>
                <a:spcPct val="200000"/>
              </a:lnSpc>
            </a:pPr>
            <a:r>
              <a:rPr lang="en-US" altLang="zh-CN" b="1">
                <a:latin typeface="Arial" panose="020B0604020202020204" pitchFamily="34" charset="0"/>
                <a:ea typeface="宋体" panose="02010600030101010101" pitchFamily="2" charset="-122"/>
              </a:rPr>
              <a:t> </a:t>
            </a:r>
            <a:r>
              <a:rPr lang="zh-CN" altLang="en-US" b="1">
                <a:solidFill>
                  <a:srgbClr val="FFC000"/>
                </a:solidFill>
                <a:latin typeface="Arial" panose="020B0604020202020204" pitchFamily="34" charset="0"/>
                <a:ea typeface="宋体" panose="02010600030101010101" pitchFamily="2" charset="-122"/>
              </a:rPr>
              <a:t>（三）精准落实困难企业稳岗返还政策。</a:t>
            </a:r>
            <a:endParaRPr lang="zh-CN" altLang="en-US" b="1">
              <a:solidFill>
                <a:srgbClr val="FFC000"/>
              </a:solidFill>
              <a:latin typeface="Arial" panose="020B0604020202020204" pitchFamily="34" charset="0"/>
              <a:ea typeface="宋体" panose="02010600030101010101" pitchFamily="2" charset="-122"/>
            </a:endParaRPr>
          </a:p>
        </p:txBody>
      </p:sp>
      <p:sp>
        <p:nvSpPr>
          <p:cNvPr id="4" name="文本框 3"/>
          <p:cNvSpPr txBox="1"/>
          <p:nvPr/>
        </p:nvSpPr>
        <p:spPr>
          <a:xfrm>
            <a:off x="819150" y="2306638"/>
            <a:ext cx="7623175" cy="2168525"/>
          </a:xfrm>
          <a:prstGeom prst="rect">
            <a:avLst/>
          </a:prstGeom>
          <a:noFill/>
          <a:ln w="9525">
            <a:noFill/>
          </a:ln>
        </p:spPr>
        <p:txBody>
          <a:bodyPr wrap="square" anchor="t">
            <a:spAutoFit/>
          </a:bodyPr>
          <a:p>
            <a:pPr>
              <a:lnSpc>
                <a:spcPct val="150000"/>
              </a:lnSpc>
            </a:pPr>
            <a:r>
              <a:rPr lang="en-US" altLang="zh-CN">
                <a:latin typeface="Arial" panose="020B0604020202020204" pitchFamily="34" charset="0"/>
                <a:ea typeface="宋体" panose="02010600030101010101" pitchFamily="2" charset="-122"/>
              </a:rPr>
              <a:t>     </a:t>
            </a:r>
            <a:r>
              <a:rPr lang="zh-CN" altLang="en-US">
                <a:latin typeface="Arial" panose="020B0604020202020204" pitchFamily="34" charset="0"/>
                <a:ea typeface="宋体" panose="02010600030101010101" pitchFamily="2" charset="-122"/>
              </a:rPr>
              <a:t>被各级政府确定的疫情防控重点物资生产企业，以及受疫情影响严重的企业，符合裁员率标准、参加失业保险并足额缴费12个月以上，按照6个月的2019年长治市月人均失业保险金标准和2019年度本企业平均参保职工人数实施应急稳岗返还。</a:t>
            </a:r>
            <a:endParaRPr lang="zh-CN" altLang="en-US">
              <a:latin typeface="Arial" panose="020B0604020202020204" pitchFamily="34" charset="0"/>
              <a:ea typeface="宋体" panose="02010600030101010101" pitchFamily="2" charset="-122"/>
            </a:endParaRPr>
          </a:p>
          <a:p>
            <a:pPr>
              <a:lnSpc>
                <a:spcPct val="150000"/>
              </a:lnSpc>
            </a:pPr>
            <a:endParaRPr lang="zh-CN" altLang="en-US">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bldLst>
      <p:bldP spid="4"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对角圆角矩形 4"/>
          <p:cNvSpPr/>
          <p:nvPr/>
        </p:nvSpPr>
        <p:spPr>
          <a:xfrm>
            <a:off x="575310" y="2080260"/>
            <a:ext cx="8107680" cy="3587115"/>
          </a:xfrm>
          <a:prstGeom prst="round2DiagRect">
            <a:avLst/>
          </a:prstGeom>
          <a:gradFill>
            <a:gsLst>
              <a:gs pos="0">
                <a:schemeClr val="accent5">
                  <a:satMod val="103000"/>
                  <a:lumMod val="102000"/>
                  <a:tint val="94000"/>
                  <a:alpha val="84000"/>
                </a:schemeClr>
              </a:gs>
              <a:gs pos="50000">
                <a:schemeClr val="accent5">
                  <a:satMod val="110000"/>
                  <a:lumMod val="100000"/>
                  <a:shade val="100000"/>
                </a:schemeClr>
              </a:gs>
              <a:gs pos="100000">
                <a:schemeClr val="accent5">
                  <a:lumMod val="99000"/>
                  <a:satMod val="120000"/>
                  <a:shade val="78000"/>
                </a:schemeClr>
              </a:gs>
            </a:gsLst>
          </a:gradFill>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3" name="文本框 2"/>
          <p:cNvSpPr txBox="1"/>
          <p:nvPr/>
        </p:nvSpPr>
        <p:spPr>
          <a:xfrm>
            <a:off x="755650" y="862013"/>
            <a:ext cx="7239000" cy="460375"/>
          </a:xfrm>
          <a:prstGeom prst="rect">
            <a:avLst/>
          </a:prstGeom>
          <a:noFill/>
          <a:ln w="9525">
            <a:noFill/>
          </a:ln>
        </p:spPr>
        <p:txBody>
          <a:bodyPr wrap="square" anchor="t">
            <a:spAutoFit/>
          </a:bodyPr>
          <a:p>
            <a:r>
              <a:rPr lang="zh-CN" altLang="en-US" sz="2400">
                <a:solidFill>
                  <a:srgbClr val="FFC000"/>
                </a:solidFill>
                <a:latin typeface="Arial" panose="020B0604020202020204" pitchFamily="34" charset="0"/>
                <a:ea typeface="宋体" panose="02010600030101010101" pitchFamily="2" charset="-122"/>
              </a:rPr>
              <a:t>三</a:t>
            </a:r>
            <a:r>
              <a:rPr lang="zh-CN" altLang="en-US" sz="2400" b="1">
                <a:solidFill>
                  <a:srgbClr val="FFC000"/>
                </a:solidFill>
                <a:latin typeface="Arial" panose="020B0604020202020204" pitchFamily="34" charset="0"/>
                <a:ea typeface="宋体" panose="02010600030101010101" pitchFamily="2" charset="-122"/>
              </a:rPr>
              <a:t>、政策重点</a:t>
            </a:r>
            <a:r>
              <a:rPr lang="zh-CN" altLang="en-US" sz="2400" b="1">
                <a:latin typeface="Arial" panose="020B0604020202020204" pitchFamily="34" charset="0"/>
                <a:ea typeface="宋体" panose="02010600030101010101" pitchFamily="2" charset="-122"/>
              </a:rPr>
              <a:t> </a:t>
            </a:r>
            <a:endParaRPr lang="zh-CN" altLang="en-US" sz="2400" b="1">
              <a:latin typeface="Arial" panose="020B0604020202020204" pitchFamily="34" charset="0"/>
              <a:ea typeface="宋体" panose="02010600030101010101" pitchFamily="2" charset="-122"/>
            </a:endParaRPr>
          </a:p>
        </p:txBody>
      </p:sp>
      <p:sp>
        <p:nvSpPr>
          <p:cNvPr id="2" name="文本框 1"/>
          <p:cNvSpPr txBox="1"/>
          <p:nvPr/>
        </p:nvSpPr>
        <p:spPr>
          <a:xfrm>
            <a:off x="965200" y="1322388"/>
            <a:ext cx="7107238" cy="645160"/>
          </a:xfrm>
          <a:prstGeom prst="rect">
            <a:avLst/>
          </a:prstGeom>
          <a:noFill/>
          <a:ln w="9525">
            <a:noFill/>
          </a:ln>
        </p:spPr>
        <p:txBody>
          <a:bodyPr wrap="square" anchor="t">
            <a:spAutoFit/>
          </a:bodyPr>
          <a:p>
            <a:pPr>
              <a:lnSpc>
                <a:spcPct val="200000"/>
              </a:lnSpc>
            </a:pPr>
            <a:r>
              <a:rPr lang="zh-CN" altLang="en-US" b="1">
                <a:solidFill>
                  <a:srgbClr val="FFC000"/>
                </a:solidFill>
                <a:latin typeface="Arial" panose="020B0604020202020204" pitchFamily="34" charset="0"/>
                <a:ea typeface="宋体" panose="02010600030101010101" pitchFamily="2" charset="-122"/>
              </a:rPr>
              <a:t>（四）受疫情影响严重企业的认定标准。</a:t>
            </a:r>
            <a:endParaRPr lang="zh-CN" altLang="en-US" b="1">
              <a:solidFill>
                <a:srgbClr val="FFC000"/>
              </a:solidFill>
              <a:latin typeface="Arial" panose="020B0604020202020204" pitchFamily="34" charset="0"/>
              <a:ea typeface="宋体" panose="02010600030101010101" pitchFamily="2" charset="-122"/>
            </a:endParaRPr>
          </a:p>
        </p:txBody>
      </p:sp>
      <p:sp>
        <p:nvSpPr>
          <p:cNvPr id="4" name="文本框 3"/>
          <p:cNvSpPr txBox="1"/>
          <p:nvPr/>
        </p:nvSpPr>
        <p:spPr>
          <a:xfrm>
            <a:off x="1076325" y="2252663"/>
            <a:ext cx="7207250" cy="1753235"/>
          </a:xfrm>
          <a:prstGeom prst="rect">
            <a:avLst/>
          </a:prstGeom>
          <a:noFill/>
          <a:ln w="9525">
            <a:noFill/>
          </a:ln>
        </p:spPr>
        <p:txBody>
          <a:bodyPr wrap="square" anchor="t">
            <a:spAutoFit/>
          </a:bodyPr>
          <a:p>
            <a:pPr>
              <a:lnSpc>
                <a:spcPct val="150000"/>
              </a:lnSpc>
            </a:pPr>
            <a:r>
              <a:rPr lang="en-US" altLang="zh-CN">
                <a:latin typeface="Arial" panose="020B0604020202020204" pitchFamily="34" charset="0"/>
                <a:ea typeface="宋体" panose="02010600030101010101" pitchFamily="2" charset="-122"/>
              </a:rPr>
              <a:t>       </a:t>
            </a:r>
            <a:r>
              <a:rPr lang="zh-CN" altLang="en-US">
                <a:latin typeface="Arial" panose="020B0604020202020204" pitchFamily="34" charset="0"/>
                <a:ea typeface="宋体" panose="02010600030101010101" pitchFamily="2" charset="-122"/>
              </a:rPr>
              <a:t>受疫情影响严重企业的认定标准按照“2018年以来有主营业务收入；2020年受疫情影响2、3、4月连续三个月出现亏损”确定。疫情防控期间，被各级政府确定的疫情防控重点物资生产企业，符合条件的，申报后由经办机构直接提交财政部门申报拨付</a:t>
            </a:r>
            <a:endParaRPr lang="zh-CN" altLang="en-US">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对角圆角矩形 5"/>
          <p:cNvSpPr/>
          <p:nvPr/>
        </p:nvSpPr>
        <p:spPr>
          <a:xfrm>
            <a:off x="518160" y="3869055"/>
            <a:ext cx="8107680" cy="1591310"/>
          </a:xfrm>
          <a:prstGeom prst="round2DiagRect">
            <a:avLst/>
          </a:prstGeom>
          <a:gradFill>
            <a:gsLst>
              <a:gs pos="0">
                <a:schemeClr val="accent5">
                  <a:satMod val="103000"/>
                  <a:lumMod val="102000"/>
                  <a:tint val="94000"/>
                  <a:alpha val="84000"/>
                </a:schemeClr>
              </a:gs>
              <a:gs pos="50000">
                <a:schemeClr val="accent5">
                  <a:satMod val="110000"/>
                  <a:lumMod val="100000"/>
                  <a:shade val="100000"/>
                </a:schemeClr>
              </a:gs>
              <a:gs pos="100000">
                <a:schemeClr val="accent5">
                  <a:lumMod val="99000"/>
                  <a:satMod val="120000"/>
                  <a:shade val="78000"/>
                </a:schemeClr>
              </a:gs>
            </a:gsLst>
          </a:gradFill>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4" name="对角圆角矩形 3"/>
          <p:cNvSpPr/>
          <p:nvPr/>
        </p:nvSpPr>
        <p:spPr>
          <a:xfrm>
            <a:off x="575310" y="1908175"/>
            <a:ext cx="8107680" cy="1591310"/>
          </a:xfrm>
          <a:prstGeom prst="round2DiagRect">
            <a:avLst/>
          </a:prstGeom>
          <a:gradFill>
            <a:gsLst>
              <a:gs pos="0">
                <a:schemeClr val="accent5">
                  <a:satMod val="103000"/>
                  <a:lumMod val="102000"/>
                  <a:tint val="94000"/>
                  <a:alpha val="84000"/>
                </a:schemeClr>
              </a:gs>
              <a:gs pos="50000">
                <a:schemeClr val="accent5">
                  <a:satMod val="110000"/>
                  <a:lumMod val="100000"/>
                  <a:shade val="100000"/>
                </a:schemeClr>
              </a:gs>
              <a:gs pos="100000">
                <a:schemeClr val="accent5">
                  <a:lumMod val="99000"/>
                  <a:satMod val="120000"/>
                  <a:shade val="78000"/>
                </a:schemeClr>
              </a:gs>
            </a:gsLst>
          </a:gradFill>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
        <p:nvSpPr>
          <p:cNvPr id="3" name="文本框 2"/>
          <p:cNvSpPr txBox="1"/>
          <p:nvPr/>
        </p:nvSpPr>
        <p:spPr>
          <a:xfrm>
            <a:off x="822325" y="1044575"/>
            <a:ext cx="7237413" cy="460375"/>
          </a:xfrm>
          <a:prstGeom prst="rect">
            <a:avLst/>
          </a:prstGeom>
          <a:noFill/>
          <a:ln w="9525">
            <a:noFill/>
          </a:ln>
        </p:spPr>
        <p:txBody>
          <a:bodyPr wrap="square" anchor="t">
            <a:spAutoFit/>
          </a:bodyPr>
          <a:p>
            <a:r>
              <a:rPr lang="zh-CN" altLang="en-US" sz="2400">
                <a:solidFill>
                  <a:srgbClr val="FFC000"/>
                </a:solidFill>
                <a:latin typeface="Arial" panose="020B0604020202020204" pitchFamily="34" charset="0"/>
                <a:ea typeface="宋体" panose="02010600030101010101" pitchFamily="2" charset="-122"/>
              </a:rPr>
              <a:t>三</a:t>
            </a:r>
            <a:r>
              <a:rPr lang="zh-CN" altLang="en-US" sz="2400" b="1">
                <a:solidFill>
                  <a:srgbClr val="FFC000"/>
                </a:solidFill>
                <a:latin typeface="Arial" panose="020B0604020202020204" pitchFamily="34" charset="0"/>
                <a:ea typeface="宋体" panose="02010600030101010101" pitchFamily="2" charset="-122"/>
              </a:rPr>
              <a:t>、政策重点</a:t>
            </a:r>
            <a:r>
              <a:rPr lang="zh-CN" altLang="en-US" sz="2400" b="1">
                <a:latin typeface="Arial" panose="020B0604020202020204" pitchFamily="34" charset="0"/>
                <a:ea typeface="宋体" panose="02010600030101010101" pitchFamily="2" charset="-122"/>
              </a:rPr>
              <a:t> </a:t>
            </a:r>
            <a:endParaRPr lang="zh-CN" altLang="en-US" sz="2400" b="1">
              <a:latin typeface="Arial" panose="020B0604020202020204" pitchFamily="34" charset="0"/>
              <a:ea typeface="宋体" panose="02010600030101010101" pitchFamily="2" charset="-122"/>
            </a:endParaRPr>
          </a:p>
        </p:txBody>
      </p:sp>
      <p:sp>
        <p:nvSpPr>
          <p:cNvPr id="2" name="文本框 1"/>
          <p:cNvSpPr txBox="1"/>
          <p:nvPr/>
        </p:nvSpPr>
        <p:spPr>
          <a:xfrm>
            <a:off x="822325" y="1908175"/>
            <a:ext cx="7369175" cy="1337945"/>
          </a:xfrm>
          <a:prstGeom prst="rect">
            <a:avLst/>
          </a:prstGeom>
          <a:noFill/>
          <a:ln w="9525">
            <a:noFill/>
          </a:ln>
        </p:spPr>
        <p:txBody>
          <a:bodyPr wrap="square" anchor="t">
            <a:spAutoFit/>
          </a:bodyPr>
          <a:p>
            <a:pPr>
              <a:lnSpc>
                <a:spcPct val="150000"/>
              </a:lnSpc>
            </a:pPr>
            <a:r>
              <a:rPr lang="en-US" altLang="zh-CN" b="1">
                <a:latin typeface="Arial" panose="020B0604020202020204" pitchFamily="34" charset="0"/>
                <a:ea typeface="宋体" panose="02010600030101010101" pitchFamily="2" charset="-122"/>
              </a:rPr>
              <a:t>      </a:t>
            </a:r>
            <a:r>
              <a:rPr lang="zh-CN" altLang="en-US" b="1">
                <a:solidFill>
                  <a:schemeClr val="tx1"/>
                </a:solidFill>
                <a:latin typeface="Arial" panose="020B0604020202020204" pitchFamily="34" charset="0"/>
                <a:ea typeface="宋体" panose="02010600030101010101" pitchFamily="2" charset="-122"/>
              </a:rPr>
              <a:t>（五）暂时性生产经营困难且恢复有望企业的认定标准。</a:t>
            </a:r>
            <a:r>
              <a:rPr lang="zh-CN" altLang="en-US">
                <a:latin typeface="Arial" panose="020B0604020202020204" pitchFamily="34" charset="0"/>
                <a:ea typeface="宋体" panose="02010600030101010101" pitchFamily="2" charset="-122"/>
              </a:rPr>
              <a:t>按照“2018年度开始出现亏损；2019年利润总额小于等于零或2019年度主营业务收入比上年度下降50%以上或2020年连续三个月出现亏损”确定。</a:t>
            </a:r>
            <a:r>
              <a:rPr lang="zh-CN" altLang="en-US" b="1">
                <a:latin typeface="Arial" panose="020B0604020202020204" pitchFamily="34" charset="0"/>
                <a:ea typeface="宋体" panose="02010600030101010101" pitchFamily="2" charset="-122"/>
              </a:rPr>
              <a:t>      </a:t>
            </a:r>
            <a:r>
              <a:rPr lang="zh-CN" altLang="en-US">
                <a:latin typeface="Arial" panose="020B0604020202020204" pitchFamily="34" charset="0"/>
                <a:ea typeface="宋体" panose="02010600030101010101" pitchFamily="2" charset="-122"/>
              </a:rPr>
              <a:t> </a:t>
            </a:r>
            <a:endParaRPr lang="zh-CN" altLang="en-US">
              <a:latin typeface="Arial" panose="020B0604020202020204" pitchFamily="34" charset="0"/>
              <a:ea typeface="宋体" panose="02010600030101010101" pitchFamily="2" charset="-122"/>
            </a:endParaRPr>
          </a:p>
        </p:txBody>
      </p:sp>
      <p:sp>
        <p:nvSpPr>
          <p:cNvPr id="5" name="文本框 4"/>
          <p:cNvSpPr txBox="1"/>
          <p:nvPr/>
        </p:nvSpPr>
        <p:spPr>
          <a:xfrm>
            <a:off x="822325" y="3578225"/>
            <a:ext cx="7277100" cy="1753235"/>
          </a:xfrm>
          <a:prstGeom prst="rect">
            <a:avLst/>
          </a:prstGeom>
          <a:noFill/>
          <a:ln w="9525">
            <a:noFill/>
          </a:ln>
        </p:spPr>
        <p:txBody>
          <a:bodyPr wrap="square" anchor="t">
            <a:spAutoFit/>
          </a:bodyPr>
          <a:p>
            <a:pPr>
              <a:lnSpc>
                <a:spcPct val="150000"/>
              </a:lnSpc>
            </a:pPr>
            <a:r>
              <a:rPr lang="en-US" altLang="zh-CN" b="1">
                <a:latin typeface="Arial" panose="020B0604020202020204" pitchFamily="34" charset="0"/>
                <a:ea typeface="宋体" panose="02010600030101010101" pitchFamily="2" charset="-122"/>
              </a:rPr>
              <a:t>   </a:t>
            </a:r>
            <a:endParaRPr lang="en-US" altLang="zh-CN" b="1">
              <a:latin typeface="Arial" panose="020B0604020202020204" pitchFamily="34" charset="0"/>
              <a:ea typeface="宋体" panose="02010600030101010101" pitchFamily="2" charset="-122"/>
            </a:endParaRPr>
          </a:p>
          <a:p>
            <a:pPr>
              <a:lnSpc>
                <a:spcPct val="150000"/>
              </a:lnSpc>
            </a:pPr>
            <a:r>
              <a:rPr lang="zh-CN" altLang="en-US" b="1">
                <a:solidFill>
                  <a:schemeClr val="tx1"/>
                </a:solidFill>
                <a:latin typeface="Arial" panose="020B0604020202020204" pitchFamily="34" charset="0"/>
                <a:ea typeface="宋体" panose="02010600030101010101" pitchFamily="2" charset="-122"/>
              </a:rPr>
              <a:t>     （六）</a:t>
            </a:r>
            <a:r>
              <a:rPr lang="zh-CN" altLang="en-US">
                <a:latin typeface="Arial" panose="020B0604020202020204" pitchFamily="34" charset="0"/>
                <a:ea typeface="宋体" panose="02010600030101010101" pitchFamily="2" charset="-122"/>
              </a:rPr>
              <a:t>严重失信企业和被列入破产清算或注销名单的僵尸企业不享受稳岗返还政策，严重失信企业可通过“信用中国www.creditchina.gov.cn”网站查询。</a:t>
            </a:r>
            <a:endParaRPr lang="zh-CN" altLang="en-US">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1197</Words>
  <Application>WPS 演示</Application>
  <PresentationFormat/>
  <Paragraphs>44</Paragraphs>
  <Slides>8</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8</vt:i4>
      </vt:variant>
    </vt:vector>
  </HeadingPairs>
  <TitlesOfParts>
    <vt:vector size="16" baseType="lpstr">
      <vt:lpstr>Arial</vt:lpstr>
      <vt:lpstr>宋体</vt:lpstr>
      <vt:lpstr>Wingdings</vt:lpstr>
      <vt:lpstr>微软雅黑</vt:lpstr>
      <vt:lpstr>Arial Unicode MS</vt:lpstr>
      <vt:lpstr>Calibri</vt:lpstr>
      <vt:lpstr>默认设计模板</vt:lpstr>
      <vt:lpstr>1_默认设计模板</vt:lpstr>
      <vt:lpstr>长治市人民政府办公厅   《关于统筹推进疫情防控和稳就业工作的通知》政策解读</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长治市人民政府办公厅  《关于统筹推进疫情防控和稳就业工作的通知》政策解读</dc:title>
  <dc:creator>yc</dc:creator>
  <cp:lastModifiedBy>柚子</cp:lastModifiedBy>
  <cp:revision>17</cp:revision>
  <dcterms:created xsi:type="dcterms:W3CDTF">2020-12-10T01:32:00Z</dcterms:created>
  <dcterms:modified xsi:type="dcterms:W3CDTF">2021-01-24T09:50:52Z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